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7"/>
  </p:notesMasterIdLst>
  <p:sldIdLst>
    <p:sldId id="258" r:id="rId2"/>
    <p:sldId id="256" r:id="rId3"/>
    <p:sldId id="263" r:id="rId4"/>
    <p:sldId id="312" r:id="rId5"/>
    <p:sldId id="319" r:id="rId6"/>
    <p:sldId id="317" r:id="rId7"/>
    <p:sldId id="316" r:id="rId8"/>
    <p:sldId id="302" r:id="rId9"/>
    <p:sldId id="313" r:id="rId10"/>
    <p:sldId id="262" r:id="rId11"/>
    <p:sldId id="315" r:id="rId12"/>
    <p:sldId id="306" r:id="rId13"/>
    <p:sldId id="318" r:id="rId14"/>
    <p:sldId id="314" r:id="rId15"/>
    <p:sldId id="280" r:id="rId16"/>
  </p:sldIdLst>
  <p:sldSz cx="9144000" cy="5143500" type="screen16x9"/>
  <p:notesSz cx="9144000" cy="6858000"/>
  <p:embeddedFontLst>
    <p:embeddedFont>
      <p:font typeface="Arial Rounded MT Bold" panose="020F0704030504030204" pitchFamily="34" charset="0"/>
      <p:regular r:id="rId18"/>
    </p:embeddedFont>
    <p:embeddedFont>
      <p:font typeface="Roboto Slab" pitchFamily="2" charset="0"/>
      <p:regular r:id="rId19"/>
      <p:bold r:id="rId20"/>
    </p:embeddedFont>
    <p:embeddedFont>
      <p:font typeface="Source Sans Pro" panose="020B050303040302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01FB10D-A61A-4DE4-8506-F670E7A89527}">
  <a:tblStyle styleId="{701FB10D-A61A-4DE4-8506-F670E7A8952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398DAF6-0271-4389-B3DC-BA433CC306D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3"/>
  </p:normalViewPr>
  <p:slideViewPr>
    <p:cSldViewPr snapToGrid="0">
      <p:cViewPr varScale="1">
        <p:scale>
          <a:sx n="128" d="100"/>
          <a:sy n="128" d="100"/>
        </p:scale>
        <p:origin x="31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4: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5f391192_017: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5f391192_017: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5ed75ccf_0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5ed75ccf_01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4134523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4150905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35ed75ccf_02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35ed75ccf_02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2" name="Google Shape;42;p5"/>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43" name="Google Shape;43;p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7" name="Google Shape;57;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784889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3952156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6" r:id="rId3"/>
    <p:sldLayoutId id="2147483659" r:id="rId4"/>
    <p:sldLayoutId id="2147483660"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84" name="Google Shape;84;p14"/>
          <p:cNvSpPr/>
          <p:nvPr/>
        </p:nvSpPr>
        <p:spPr>
          <a:xfrm>
            <a:off x="5880381" y="2562025"/>
            <a:ext cx="1381800" cy="13656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4"/>
          <p:cNvSpPr txBox="1">
            <a:spLocks noGrp="1"/>
          </p:cNvSpPr>
          <p:nvPr>
            <p:ph type="ctrTitle" idx="4294967295"/>
          </p:nvPr>
        </p:nvSpPr>
        <p:spPr>
          <a:xfrm>
            <a:off x="1058423" y="1262451"/>
            <a:ext cx="8085577" cy="54432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t>DEPARTMENT OF ARTIFICIAL INTELLIGENCE &amp; DATA SCIENCE</a:t>
            </a:r>
            <a:endParaRPr b="1" dirty="0"/>
          </a:p>
        </p:txBody>
      </p:sp>
      <p:cxnSp>
        <p:nvCxnSpPr>
          <p:cNvPr id="89" name="Google Shape;89;p14"/>
          <p:cNvCxnSpPr>
            <a:cxnSpLocks/>
          </p:cNvCxnSpPr>
          <p:nvPr/>
        </p:nvCxnSpPr>
        <p:spPr>
          <a:xfrm>
            <a:off x="6611856" y="3966063"/>
            <a:ext cx="297630" cy="824362"/>
          </a:xfrm>
          <a:prstGeom prst="straightConnector1">
            <a:avLst/>
          </a:prstGeom>
          <a:noFill/>
          <a:ln w="9525" cap="flat" cmpd="sng">
            <a:solidFill>
              <a:srgbClr val="CFD8DC"/>
            </a:solidFill>
            <a:prstDash val="solid"/>
            <a:round/>
            <a:headEnd type="none" w="med" len="med"/>
            <a:tailEnd type="none" w="med" len="med"/>
          </a:ln>
        </p:spPr>
      </p:cxnSp>
      <p:cxnSp>
        <p:nvCxnSpPr>
          <p:cNvPr id="90" name="Google Shape;90;p14"/>
          <p:cNvCxnSpPr/>
          <p:nvPr/>
        </p:nvCxnSpPr>
        <p:spPr>
          <a:xfrm>
            <a:off x="7059842" y="3727574"/>
            <a:ext cx="394200" cy="525600"/>
          </a:xfrm>
          <a:prstGeom prst="straightConnector1">
            <a:avLst/>
          </a:prstGeom>
          <a:noFill/>
          <a:ln w="9525" cap="flat" cmpd="sng">
            <a:solidFill>
              <a:srgbClr val="CFD8DC"/>
            </a:solidFill>
            <a:prstDash val="solid"/>
            <a:round/>
            <a:headEnd type="none" w="med" len="med"/>
            <a:tailEnd type="none" w="med" len="med"/>
          </a:ln>
        </p:spPr>
      </p:cxnSp>
      <p:cxnSp>
        <p:nvCxnSpPr>
          <p:cNvPr id="91" name="Google Shape;91;p14"/>
          <p:cNvCxnSpPr/>
          <p:nvPr/>
        </p:nvCxnSpPr>
        <p:spPr>
          <a:xfrm>
            <a:off x="7224089" y="3501963"/>
            <a:ext cx="752400" cy="464100"/>
          </a:xfrm>
          <a:prstGeom prst="straightConnector1">
            <a:avLst/>
          </a:prstGeom>
          <a:noFill/>
          <a:ln w="9525" cap="flat" cmpd="sng">
            <a:solidFill>
              <a:srgbClr val="CFD8DC"/>
            </a:solidFill>
            <a:prstDash val="solid"/>
            <a:round/>
            <a:headEnd type="none" w="med" len="med"/>
            <a:tailEnd type="none" w="med" len="med"/>
          </a:ln>
        </p:spPr>
      </p:cxnSp>
      <p:pic>
        <p:nvPicPr>
          <p:cNvPr id="2" name="Google Shape;227;p19">
            <a:extLst>
              <a:ext uri="{FF2B5EF4-FFF2-40B4-BE49-F238E27FC236}">
                <a16:creationId xmlns:a16="http://schemas.microsoft.com/office/drawing/2014/main" id="{225BDEAF-CE42-FC01-9213-78F47CDFA2C3}"/>
              </a:ext>
            </a:extLst>
          </p:cNvPr>
          <p:cNvPicPr preferRelativeResize="0"/>
          <p:nvPr/>
        </p:nvPicPr>
        <p:blipFill rotWithShape="1">
          <a:blip r:embed="rId4">
            <a:alphaModFix/>
          </a:blip>
          <a:srcRect/>
          <a:stretch/>
        </p:blipFill>
        <p:spPr>
          <a:xfrm>
            <a:off x="420499" y="290280"/>
            <a:ext cx="4300792" cy="818197"/>
          </a:xfrm>
          <a:prstGeom prst="rect">
            <a:avLst/>
          </a:prstGeom>
          <a:noFill/>
          <a:ln>
            <a:noFill/>
          </a:ln>
        </p:spPr>
      </p:pic>
      <p:pic>
        <p:nvPicPr>
          <p:cNvPr id="3" name="Google Shape;226;p19">
            <a:extLst>
              <a:ext uri="{FF2B5EF4-FFF2-40B4-BE49-F238E27FC236}">
                <a16:creationId xmlns:a16="http://schemas.microsoft.com/office/drawing/2014/main" id="{9232F5FC-5BF1-5149-F82A-7F454840B26D}"/>
              </a:ext>
            </a:extLst>
          </p:cNvPr>
          <p:cNvPicPr preferRelativeResize="0"/>
          <p:nvPr/>
        </p:nvPicPr>
        <p:blipFill rotWithShape="1">
          <a:blip r:embed="rId5">
            <a:alphaModFix/>
          </a:blip>
          <a:srcRect/>
          <a:stretch/>
        </p:blipFill>
        <p:spPr>
          <a:xfrm>
            <a:off x="8028059" y="182044"/>
            <a:ext cx="839123" cy="642782"/>
          </a:xfrm>
          <a:prstGeom prst="rect">
            <a:avLst/>
          </a:prstGeom>
          <a:noFill/>
          <a:ln>
            <a:noFill/>
          </a:ln>
        </p:spPr>
      </p:pic>
      <p:sp>
        <p:nvSpPr>
          <p:cNvPr id="5" name="Google Shape;222;p19">
            <a:extLst>
              <a:ext uri="{FF2B5EF4-FFF2-40B4-BE49-F238E27FC236}">
                <a16:creationId xmlns:a16="http://schemas.microsoft.com/office/drawing/2014/main" id="{4A623E4C-4959-875C-08E3-9C00FA368363}"/>
              </a:ext>
            </a:extLst>
          </p:cNvPr>
          <p:cNvSpPr txBox="1">
            <a:spLocks/>
          </p:cNvSpPr>
          <p:nvPr/>
        </p:nvSpPr>
        <p:spPr>
          <a:xfrm>
            <a:off x="628564" y="2905496"/>
            <a:ext cx="4932872" cy="1580483"/>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indent="-228600">
              <a:lnSpc>
                <a:spcPct val="90000"/>
              </a:lnSpc>
              <a:buClr>
                <a:schemeClr val="dk1"/>
              </a:buClr>
              <a:buSzPts val="2400"/>
            </a:pPr>
            <a:r>
              <a:rPr lang="en-GB" sz="2000" b="1" u="sng" dirty="0">
                <a:solidFill>
                  <a:srgbClr val="FF0000"/>
                </a:solidFill>
                <a:latin typeface="Roboto Slab" panose="020B0604020202020204" charset="0"/>
                <a:ea typeface="Roboto Slab" panose="020B0604020202020204" charset="0"/>
                <a:cs typeface="Stardos Stencil"/>
                <a:sym typeface="Stardos Stencil"/>
              </a:rPr>
              <a:t>TEAM MEMBERS:</a:t>
            </a:r>
          </a:p>
          <a:p>
            <a:pPr marL="228600" indent="-228600">
              <a:lnSpc>
                <a:spcPct val="90000"/>
              </a:lnSpc>
              <a:buClr>
                <a:schemeClr val="dk1"/>
              </a:buClr>
              <a:buSzPts val="2400"/>
            </a:pPr>
            <a:endParaRPr lang="en-GB" sz="1200" dirty="0">
              <a:solidFill>
                <a:srgbClr val="FF0000"/>
              </a:solidFill>
            </a:endParaRPr>
          </a:p>
          <a:p>
            <a:r>
              <a:rPr lang="en-IN" sz="1800" dirty="0">
                <a:latin typeface="Times New Roman" panose="02020603050405020304" pitchFamily="18" charset="0"/>
                <a:cs typeface="Times New Roman" panose="02020603050405020304" pitchFamily="18" charset="0"/>
              </a:rPr>
              <a:t>KAVIN K V (927621BAD021)</a:t>
            </a:r>
          </a:p>
          <a:p>
            <a:r>
              <a:rPr lang="en-IN" sz="1800" dirty="0">
                <a:latin typeface="Times New Roman" panose="02020603050405020304" pitchFamily="18" charset="0"/>
                <a:cs typeface="Times New Roman" panose="02020603050405020304" pitchFamily="18" charset="0"/>
              </a:rPr>
              <a:t>DINESH S (927621BAD011)</a:t>
            </a:r>
          </a:p>
          <a:p>
            <a:r>
              <a:rPr lang="en-IN" sz="1800" dirty="0">
                <a:latin typeface="Times New Roman" panose="02020603050405020304" pitchFamily="18" charset="0"/>
                <a:cs typeface="Times New Roman" panose="02020603050405020304" pitchFamily="18" charset="0"/>
              </a:rPr>
              <a:t>SHARAN ADHITHYA S (927621BAD047)</a:t>
            </a:r>
            <a:endParaRPr lang="en-IN" sz="28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1ADF540-60E8-96D4-78DA-18A0FCBBFF2B}"/>
              </a:ext>
            </a:extLst>
          </p:cNvPr>
          <p:cNvSpPr txBox="1"/>
          <p:nvPr/>
        </p:nvSpPr>
        <p:spPr>
          <a:xfrm>
            <a:off x="6332745" y="3422177"/>
            <a:ext cx="1848394" cy="830997"/>
          </a:xfrm>
          <a:prstGeom prst="rect">
            <a:avLst/>
          </a:prstGeom>
          <a:noFill/>
        </p:spPr>
        <p:txBody>
          <a:bodyPr wrap="square">
            <a:spAutoFit/>
          </a:bodyPr>
          <a:lstStyle/>
          <a:p>
            <a:pPr marL="0" indent="0" algn="r">
              <a:buNone/>
            </a:pPr>
            <a:r>
              <a:rPr lang="en-IN" sz="1600" b="1" dirty="0">
                <a:latin typeface="Times New Roman" panose="02020603050405020304" pitchFamily="18" charset="0"/>
                <a:cs typeface="Times New Roman" panose="02020603050405020304" pitchFamily="18" charset="0"/>
              </a:rPr>
              <a:t>GUIDED BY:</a:t>
            </a:r>
          </a:p>
          <a:p>
            <a:pPr marL="0" indent="0" algn="r">
              <a:buNone/>
            </a:pPr>
            <a:endParaRPr lang="en-IN" sz="1600" b="1" dirty="0">
              <a:latin typeface="Times New Roman" panose="02020603050405020304" pitchFamily="18" charset="0"/>
              <a:cs typeface="Times New Roman" panose="02020603050405020304" pitchFamily="18" charset="0"/>
            </a:endParaRPr>
          </a:p>
          <a:p>
            <a:pPr marL="0" indent="0" algn="r">
              <a:buNone/>
            </a:pPr>
            <a:r>
              <a:rPr lang="en-IN" sz="1600" b="1" dirty="0">
                <a:latin typeface="Times New Roman" panose="02020603050405020304" pitchFamily="18" charset="0"/>
                <a:cs typeface="Times New Roman" panose="02020603050405020304" pitchFamily="18" charset="0"/>
              </a:rPr>
              <a:t>Mrs. P. VIDHYA</a:t>
            </a:r>
          </a:p>
        </p:txBody>
      </p:sp>
      <p:sp>
        <p:nvSpPr>
          <p:cNvPr id="10" name="Google Shape;222;p19">
            <a:extLst>
              <a:ext uri="{FF2B5EF4-FFF2-40B4-BE49-F238E27FC236}">
                <a16:creationId xmlns:a16="http://schemas.microsoft.com/office/drawing/2014/main" id="{C409ED84-7DC0-B929-24E6-BEA1284C8658}"/>
              </a:ext>
            </a:extLst>
          </p:cNvPr>
          <p:cNvSpPr txBox="1">
            <a:spLocks/>
          </p:cNvSpPr>
          <p:nvPr/>
        </p:nvSpPr>
        <p:spPr>
          <a:xfrm>
            <a:off x="3240459" y="2098206"/>
            <a:ext cx="4385293" cy="540077"/>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indent="-228600">
              <a:lnSpc>
                <a:spcPct val="90000"/>
              </a:lnSpc>
              <a:buClr>
                <a:schemeClr val="dk1"/>
              </a:buClr>
              <a:buSzPts val="2400"/>
            </a:pPr>
            <a:r>
              <a:rPr lang="en-IN" sz="2400" b="1" dirty="0">
                <a:solidFill>
                  <a:schemeClr val="tx1"/>
                </a:solidFill>
                <a:latin typeface="Roboto Slab" panose="020B0604020202020204" charset="0"/>
                <a:ea typeface="Roboto Slab" panose="020B0604020202020204" charset="0"/>
                <a:cs typeface="Stardos Stencil"/>
                <a:sym typeface="Stardos Stencil"/>
              </a:rPr>
              <a:t>SECOND REVIEW</a:t>
            </a:r>
            <a:endParaRPr lang="en-IN" sz="32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8"/>
          <p:cNvSpPr/>
          <p:nvPr/>
        </p:nvSpPr>
        <p:spPr>
          <a:xfrm>
            <a:off x="5725650" y="909615"/>
            <a:ext cx="1875600" cy="18528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8"/>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GB" sz="3200" b="1" dirty="0"/>
              <a:t>METHODOLOGY</a:t>
            </a:r>
            <a:endParaRPr sz="3200" b="1" dirty="0"/>
          </a:p>
        </p:txBody>
      </p:sp>
      <p:sp>
        <p:nvSpPr>
          <p:cNvPr id="2" name="Text Placeholder 1">
            <a:extLst>
              <a:ext uri="{FF2B5EF4-FFF2-40B4-BE49-F238E27FC236}">
                <a16:creationId xmlns:a16="http://schemas.microsoft.com/office/drawing/2014/main" id="{E41FE565-D872-1192-9173-2BB1A163DB23}"/>
              </a:ext>
            </a:extLst>
          </p:cNvPr>
          <p:cNvSpPr>
            <a:spLocks noGrp="1"/>
          </p:cNvSpPr>
          <p:nvPr>
            <p:ph type="body" idx="1"/>
          </p:nvPr>
        </p:nvSpPr>
        <p:spPr>
          <a:xfrm>
            <a:off x="786150" y="1261700"/>
            <a:ext cx="7571700" cy="2649693"/>
          </a:xfrm>
        </p:spPr>
        <p:txBody>
          <a:bodyPr/>
          <a:lstStyle/>
          <a:p>
            <a:r>
              <a:rPr lang="en-IN" sz="2800" dirty="0"/>
              <a:t>User Interface</a:t>
            </a:r>
          </a:p>
          <a:p>
            <a:r>
              <a:rPr lang="en-IN" sz="2800" dirty="0"/>
              <a:t>Tour Package</a:t>
            </a:r>
          </a:p>
          <a:p>
            <a:r>
              <a:rPr lang="en-GB" sz="2800" dirty="0"/>
              <a:t>Recommendation System</a:t>
            </a:r>
            <a:endParaRPr lang="en-IN" sz="2800" dirty="0"/>
          </a:p>
          <a:p>
            <a:r>
              <a:rPr lang="en-GB" sz="2800" dirty="0"/>
              <a:t>Help &amp; issues in payment</a:t>
            </a:r>
          </a:p>
          <a:p>
            <a:r>
              <a:rPr lang="en-GB" sz="2800" dirty="0"/>
              <a:t>Review and Rating</a:t>
            </a:r>
            <a:endParaRPr lang="en-IN" sz="2800" dirty="0"/>
          </a:p>
          <a:p>
            <a:endParaRPr lang="en-IN" dirty="0"/>
          </a:p>
        </p:txBody>
      </p:sp>
      <p:cxnSp>
        <p:nvCxnSpPr>
          <p:cNvPr id="120" name="Google Shape;120;p18"/>
          <p:cNvCxnSpPr/>
          <p:nvPr/>
        </p:nvCxnSpPr>
        <p:spPr>
          <a:xfrm rot="10800000" flipH="1">
            <a:off x="6805299" y="540952"/>
            <a:ext cx="143700" cy="377100"/>
          </a:xfrm>
          <a:prstGeom prst="straightConnector1">
            <a:avLst/>
          </a:prstGeom>
          <a:noFill/>
          <a:ln w="9525" cap="flat" cmpd="sng">
            <a:solidFill>
              <a:srgbClr val="CFD8DC"/>
            </a:solidFill>
            <a:prstDash val="solid"/>
            <a:round/>
            <a:headEnd type="none" w="med" len="med"/>
            <a:tailEnd type="none" w="med" len="med"/>
          </a:ln>
        </p:spPr>
      </p:cxnSp>
      <p:cxnSp>
        <p:nvCxnSpPr>
          <p:cNvPr id="121" name="Google Shape;121;p18"/>
          <p:cNvCxnSpPr/>
          <p:nvPr/>
        </p:nvCxnSpPr>
        <p:spPr>
          <a:xfrm flipH="1">
            <a:off x="7451750" y="1182125"/>
            <a:ext cx="337200" cy="131100"/>
          </a:xfrm>
          <a:prstGeom prst="straightConnector1">
            <a:avLst/>
          </a:prstGeom>
          <a:noFill/>
          <a:ln w="9525" cap="flat" cmpd="sng">
            <a:solidFill>
              <a:srgbClr val="CFD8DC"/>
            </a:solidFill>
            <a:prstDash val="solid"/>
            <a:round/>
            <a:headEnd type="none" w="med" len="med"/>
            <a:tailEnd type="none" w="med" len="med"/>
          </a:ln>
        </p:spPr>
      </p:cxnSp>
      <p:cxnSp>
        <p:nvCxnSpPr>
          <p:cNvPr id="122" name="Google Shape;122;p18"/>
          <p:cNvCxnSpPr>
            <a:endCxn id="117" idx="6"/>
          </p:cNvCxnSpPr>
          <p:nvPr/>
        </p:nvCxnSpPr>
        <p:spPr>
          <a:xfrm rot="10800000">
            <a:off x="7601250" y="1836015"/>
            <a:ext cx="998100" cy="98100"/>
          </a:xfrm>
          <a:prstGeom prst="straightConnector1">
            <a:avLst/>
          </a:prstGeom>
          <a:noFill/>
          <a:ln w="9525" cap="flat" cmpd="sng">
            <a:solidFill>
              <a:srgbClr val="CFD8DC"/>
            </a:solidFill>
            <a:prstDash val="solid"/>
            <a:round/>
            <a:headEnd type="none" w="med" len="med"/>
            <a:tailEnd type="none" w="med" len="med"/>
          </a:ln>
        </p:spPr>
      </p:cxnSp>
      <p:sp>
        <p:nvSpPr>
          <p:cNvPr id="123" name="Google Shape;123;p18"/>
          <p:cNvSpPr/>
          <p:nvPr/>
        </p:nvSpPr>
        <p:spPr>
          <a:xfrm>
            <a:off x="5811656" y="1106715"/>
            <a:ext cx="1576200" cy="15567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1;p17">
            <a:extLst>
              <a:ext uri="{FF2B5EF4-FFF2-40B4-BE49-F238E27FC236}">
                <a16:creationId xmlns:a16="http://schemas.microsoft.com/office/drawing/2014/main" id="{0E2EBEC4-6C30-8D21-ACFE-2B19070D949D}"/>
              </a:ext>
            </a:extLst>
          </p:cNvPr>
          <p:cNvSpPr txBox="1">
            <a:spLocks/>
          </p:cNvSpPr>
          <p:nvPr/>
        </p:nvSpPr>
        <p:spPr>
          <a:xfrm>
            <a:off x="786150" y="1115651"/>
            <a:ext cx="7571700" cy="3573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endParaRPr lang="en-GB" sz="1600" b="0" i="0" dirty="0">
              <a:solidFill>
                <a:schemeClr val="tx1"/>
              </a:solidFill>
              <a:effectLst/>
              <a:latin typeface="Arial Rounded MT Bold" panose="020F0704030504030204" pitchFamily="34" charset="0"/>
            </a:endParaRPr>
          </a:p>
          <a:p>
            <a:pPr>
              <a:lnSpc>
                <a:spcPct val="150000"/>
              </a:lnSpc>
              <a:buFont typeface="Arial" panose="020B0604020202020204" pitchFamily="34" charset="0"/>
              <a:buChar char="•"/>
            </a:pPr>
            <a:endParaRPr lang="en-GB" sz="1600" dirty="0">
              <a:solidFill>
                <a:schemeClr val="tx1"/>
              </a:solidFill>
              <a:latin typeface="Arial Rounded MT Bold" panose="020F070403050403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52B5E-0ABD-CC22-E2E5-461DE001F735}"/>
              </a:ext>
            </a:extLst>
          </p:cNvPr>
          <p:cNvSpPr>
            <a:spLocks noGrp="1"/>
          </p:cNvSpPr>
          <p:nvPr>
            <p:ph type="title"/>
          </p:nvPr>
        </p:nvSpPr>
        <p:spPr>
          <a:xfrm>
            <a:off x="648990" y="476567"/>
            <a:ext cx="7571700" cy="702600"/>
          </a:xfrm>
        </p:spPr>
        <p:txBody>
          <a:bodyPr/>
          <a:lstStyle/>
          <a:p>
            <a:r>
              <a:rPr lang="en-US" sz="3200" b="1" dirty="0"/>
              <a:t>IMPLEMENTATION</a:t>
            </a:r>
          </a:p>
        </p:txBody>
      </p:sp>
      <p:pic>
        <p:nvPicPr>
          <p:cNvPr id="5" name="Picture 4">
            <a:extLst>
              <a:ext uri="{FF2B5EF4-FFF2-40B4-BE49-F238E27FC236}">
                <a16:creationId xmlns:a16="http://schemas.microsoft.com/office/drawing/2014/main" id="{70557712-0D96-A54A-8D7B-5CA04EF71C40}"/>
              </a:ext>
            </a:extLst>
          </p:cNvPr>
          <p:cNvPicPr>
            <a:picLocks noChangeAspect="1"/>
          </p:cNvPicPr>
          <p:nvPr/>
        </p:nvPicPr>
        <p:blipFill>
          <a:blip r:embed="rId2"/>
          <a:stretch>
            <a:fillRect/>
          </a:stretch>
        </p:blipFill>
        <p:spPr>
          <a:xfrm>
            <a:off x="744397" y="1414520"/>
            <a:ext cx="3690443" cy="2858901"/>
          </a:xfrm>
          <a:prstGeom prst="rect">
            <a:avLst/>
          </a:prstGeom>
        </p:spPr>
      </p:pic>
      <p:pic>
        <p:nvPicPr>
          <p:cNvPr id="7" name="Picture 6">
            <a:extLst>
              <a:ext uri="{FF2B5EF4-FFF2-40B4-BE49-F238E27FC236}">
                <a16:creationId xmlns:a16="http://schemas.microsoft.com/office/drawing/2014/main" id="{FEAC710C-1CB3-D6E7-74CA-B6FD2E5D4DAD}"/>
              </a:ext>
            </a:extLst>
          </p:cNvPr>
          <p:cNvPicPr>
            <a:picLocks noChangeAspect="1"/>
          </p:cNvPicPr>
          <p:nvPr/>
        </p:nvPicPr>
        <p:blipFill>
          <a:blip r:embed="rId3"/>
          <a:stretch>
            <a:fillRect/>
          </a:stretch>
        </p:blipFill>
        <p:spPr>
          <a:xfrm>
            <a:off x="5003820" y="1414521"/>
            <a:ext cx="3618784" cy="2888758"/>
          </a:xfrm>
          <a:prstGeom prst="rect">
            <a:avLst/>
          </a:prstGeom>
        </p:spPr>
      </p:pic>
    </p:spTree>
    <p:extLst>
      <p:ext uri="{BB962C8B-B14F-4D97-AF65-F5344CB8AC3E}">
        <p14:creationId xmlns:p14="http://schemas.microsoft.com/office/powerpoint/2010/main" val="11782993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52B5E-0ABD-CC22-E2E5-461DE001F735}"/>
              </a:ext>
            </a:extLst>
          </p:cNvPr>
          <p:cNvSpPr>
            <a:spLocks noGrp="1"/>
          </p:cNvSpPr>
          <p:nvPr>
            <p:ph type="title"/>
          </p:nvPr>
        </p:nvSpPr>
        <p:spPr>
          <a:xfrm>
            <a:off x="648990" y="476567"/>
            <a:ext cx="7571700" cy="702600"/>
          </a:xfrm>
        </p:spPr>
        <p:txBody>
          <a:bodyPr/>
          <a:lstStyle/>
          <a:p>
            <a:r>
              <a:rPr lang="en-US" sz="3200" b="1" dirty="0"/>
              <a:t>IMPLEMENTATION</a:t>
            </a:r>
          </a:p>
        </p:txBody>
      </p:sp>
      <p:pic>
        <p:nvPicPr>
          <p:cNvPr id="6" name="Picture 5">
            <a:extLst>
              <a:ext uri="{FF2B5EF4-FFF2-40B4-BE49-F238E27FC236}">
                <a16:creationId xmlns:a16="http://schemas.microsoft.com/office/drawing/2014/main" id="{D2BED68C-DC60-D87B-C7AD-BA7A7CE5ABA8}"/>
              </a:ext>
            </a:extLst>
          </p:cNvPr>
          <p:cNvPicPr>
            <a:picLocks noChangeAspect="1"/>
          </p:cNvPicPr>
          <p:nvPr/>
        </p:nvPicPr>
        <p:blipFill>
          <a:blip r:embed="rId2"/>
          <a:stretch>
            <a:fillRect/>
          </a:stretch>
        </p:blipFill>
        <p:spPr>
          <a:xfrm>
            <a:off x="648990" y="1522756"/>
            <a:ext cx="3690444" cy="2739468"/>
          </a:xfrm>
          <a:prstGeom prst="rect">
            <a:avLst/>
          </a:prstGeom>
        </p:spPr>
      </p:pic>
      <p:pic>
        <p:nvPicPr>
          <p:cNvPr id="8" name="Picture 7">
            <a:extLst>
              <a:ext uri="{FF2B5EF4-FFF2-40B4-BE49-F238E27FC236}">
                <a16:creationId xmlns:a16="http://schemas.microsoft.com/office/drawing/2014/main" id="{A5FE576D-F576-980E-2293-357AC323F5E9}"/>
              </a:ext>
            </a:extLst>
          </p:cNvPr>
          <p:cNvPicPr>
            <a:picLocks noChangeAspect="1"/>
          </p:cNvPicPr>
          <p:nvPr/>
        </p:nvPicPr>
        <p:blipFill>
          <a:blip r:embed="rId3"/>
          <a:stretch>
            <a:fillRect/>
          </a:stretch>
        </p:blipFill>
        <p:spPr>
          <a:xfrm>
            <a:off x="4996355" y="1522755"/>
            <a:ext cx="3690444" cy="2739467"/>
          </a:xfrm>
          <a:prstGeom prst="rect">
            <a:avLst/>
          </a:prstGeom>
        </p:spPr>
      </p:pic>
    </p:spTree>
    <p:extLst>
      <p:ext uri="{BB962C8B-B14F-4D97-AF65-F5344CB8AC3E}">
        <p14:creationId xmlns:p14="http://schemas.microsoft.com/office/powerpoint/2010/main" val="31745256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6ACF-451B-24DA-FFF3-50DCBA6F0DE5}"/>
              </a:ext>
            </a:extLst>
          </p:cNvPr>
          <p:cNvSpPr>
            <a:spLocks noGrp="1"/>
          </p:cNvSpPr>
          <p:nvPr>
            <p:ph type="title"/>
          </p:nvPr>
        </p:nvSpPr>
        <p:spPr/>
        <p:txBody>
          <a:bodyPr/>
          <a:lstStyle/>
          <a:p>
            <a:r>
              <a:rPr lang="en-US" sz="3200" b="1" dirty="0"/>
              <a:t>RESULTS &amp; FUTURE STEPS</a:t>
            </a:r>
          </a:p>
        </p:txBody>
      </p:sp>
      <p:sp>
        <p:nvSpPr>
          <p:cNvPr id="3" name="Text Placeholder 2">
            <a:extLst>
              <a:ext uri="{FF2B5EF4-FFF2-40B4-BE49-F238E27FC236}">
                <a16:creationId xmlns:a16="http://schemas.microsoft.com/office/drawing/2014/main" id="{7CDC664F-6343-DAF8-41A4-3ED970C5884A}"/>
              </a:ext>
            </a:extLst>
          </p:cNvPr>
          <p:cNvSpPr>
            <a:spLocks noGrp="1"/>
          </p:cNvSpPr>
          <p:nvPr>
            <p:ph type="body" idx="1"/>
          </p:nvPr>
        </p:nvSpPr>
        <p:spPr/>
        <p:txBody>
          <a:bodyPr/>
          <a:lstStyle/>
          <a:p>
            <a:r>
              <a:rPr lang="en-US" dirty="0">
                <a:latin typeface="Times New Roman" panose="02020603050405020304" pitchFamily="18" charset="0"/>
                <a:cs typeface="Times New Roman" panose="02020603050405020304" pitchFamily="18" charset="0"/>
              </a:rPr>
              <a:t> The implementation of an intelligent tourist guide represents a significant advancement in the travel industry. </a:t>
            </a:r>
          </a:p>
          <a:p>
            <a:pPr marL="0" indent="0">
              <a:buNone/>
            </a:pP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Leveraging technologies like artificial intelligence and machine learning, it offers personalized recommendations, real-time information, and seamless navigation, enhancing the overall tourist experience. </a:t>
            </a:r>
            <a:endParaRPr lang="en-IN" dirty="0"/>
          </a:p>
        </p:txBody>
      </p:sp>
    </p:spTree>
    <p:extLst>
      <p:ext uri="{BB962C8B-B14F-4D97-AF65-F5344CB8AC3E}">
        <p14:creationId xmlns:p14="http://schemas.microsoft.com/office/powerpoint/2010/main" val="3276277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06ACF-451B-24DA-FFF3-50DCBA6F0DE5}"/>
              </a:ext>
            </a:extLst>
          </p:cNvPr>
          <p:cNvSpPr>
            <a:spLocks noGrp="1"/>
          </p:cNvSpPr>
          <p:nvPr>
            <p:ph type="title"/>
          </p:nvPr>
        </p:nvSpPr>
        <p:spPr/>
        <p:txBody>
          <a:bodyPr/>
          <a:lstStyle/>
          <a:p>
            <a:r>
              <a:rPr lang="en-US" sz="3200" b="1" dirty="0"/>
              <a:t>REFERENCES</a:t>
            </a:r>
          </a:p>
        </p:txBody>
      </p:sp>
      <p:sp>
        <p:nvSpPr>
          <p:cNvPr id="3" name="Text Placeholder 2">
            <a:extLst>
              <a:ext uri="{FF2B5EF4-FFF2-40B4-BE49-F238E27FC236}">
                <a16:creationId xmlns:a16="http://schemas.microsoft.com/office/drawing/2014/main" id="{7CDC664F-6343-DAF8-41A4-3ED970C5884A}"/>
              </a:ext>
            </a:extLst>
          </p:cNvPr>
          <p:cNvSpPr>
            <a:spLocks noGrp="1"/>
          </p:cNvSpPr>
          <p:nvPr>
            <p:ph type="body" idx="1"/>
          </p:nvPr>
        </p:nvSpPr>
        <p:spPr>
          <a:xfrm>
            <a:off x="786150" y="1076018"/>
            <a:ext cx="7571700" cy="3573600"/>
          </a:xfrm>
        </p:spPr>
        <p:txBody>
          <a:bodyPr/>
          <a:lstStyle/>
          <a:p>
            <a:r>
              <a:rPr lang="en-IN" sz="1700" b="0" i="0" dirty="0">
                <a:solidFill>
                  <a:srgbClr val="444444"/>
                </a:solidFill>
                <a:effectLst/>
                <a:latin typeface="arial" panose="020B0604020202020204" pitchFamily="34" charset="0"/>
              </a:rPr>
              <a:t>[1] International Journal for Innovative Research in Science &amp; Technology Tourist guide for Tamil Nadu by P.K. </a:t>
            </a:r>
            <a:r>
              <a:rPr lang="en-IN" sz="1700" b="0" i="0" dirty="0" err="1">
                <a:solidFill>
                  <a:srgbClr val="444444"/>
                </a:solidFill>
                <a:effectLst/>
                <a:latin typeface="arial" panose="020B0604020202020204" pitchFamily="34" charset="0"/>
              </a:rPr>
              <a:t>Jithin</a:t>
            </a:r>
            <a:r>
              <a:rPr lang="en-IN" sz="1700" b="0" i="0" dirty="0">
                <a:solidFill>
                  <a:srgbClr val="444444"/>
                </a:solidFill>
                <a:effectLst/>
                <a:latin typeface="arial" panose="020B0604020202020204" pitchFamily="34" charset="0"/>
              </a:rPr>
              <a:t>, M. </a:t>
            </a:r>
            <a:r>
              <a:rPr lang="en-IN" sz="1700" b="0" i="0" dirty="0" err="1">
                <a:solidFill>
                  <a:srgbClr val="444444"/>
                </a:solidFill>
                <a:effectLst/>
                <a:latin typeface="arial" panose="020B0604020202020204" pitchFamily="34" charset="0"/>
              </a:rPr>
              <a:t>Vishnuram</a:t>
            </a:r>
            <a:r>
              <a:rPr lang="en-IN" sz="1700" b="0" i="0" dirty="0">
                <a:solidFill>
                  <a:srgbClr val="444444"/>
                </a:solidFill>
                <a:effectLst/>
                <a:latin typeface="arial" panose="020B0604020202020204" pitchFamily="34" charset="0"/>
              </a:rPr>
              <a:t>, P. Prasath, J.T. </a:t>
            </a:r>
            <a:r>
              <a:rPr lang="en-IN" sz="1700" b="0" i="0" dirty="0" err="1">
                <a:solidFill>
                  <a:srgbClr val="444444"/>
                </a:solidFill>
                <a:effectLst/>
                <a:latin typeface="arial" panose="020B0604020202020204" pitchFamily="34" charset="0"/>
              </a:rPr>
              <a:t>Thirukrishna</a:t>
            </a:r>
            <a:r>
              <a:rPr lang="en-IN" sz="1700" b="0" i="0" dirty="0">
                <a:solidFill>
                  <a:srgbClr val="444444"/>
                </a:solidFill>
                <a:effectLst/>
                <a:latin typeface="arial" panose="020B0604020202020204" pitchFamily="34" charset="0"/>
              </a:rPr>
              <a:t>, 2018. </a:t>
            </a:r>
          </a:p>
          <a:p>
            <a:r>
              <a:rPr lang="en-IN" sz="1700" b="0" i="0" dirty="0">
                <a:solidFill>
                  <a:srgbClr val="444444"/>
                </a:solidFill>
                <a:effectLst/>
                <a:latin typeface="arial" panose="020B0604020202020204" pitchFamily="34" charset="0"/>
              </a:rPr>
              <a:t>[2] . Smart travel guide by </a:t>
            </a:r>
            <a:r>
              <a:rPr lang="en-IN" sz="1700" b="0" i="0" dirty="0" err="1">
                <a:solidFill>
                  <a:srgbClr val="444444"/>
                </a:solidFill>
                <a:effectLst/>
                <a:latin typeface="arial" panose="020B0604020202020204" pitchFamily="34" charset="0"/>
              </a:rPr>
              <a:t>Dadape</a:t>
            </a:r>
            <a:r>
              <a:rPr lang="en-IN" sz="1700" b="0" i="0" dirty="0">
                <a:solidFill>
                  <a:srgbClr val="444444"/>
                </a:solidFill>
                <a:effectLst/>
                <a:latin typeface="arial" panose="020B0604020202020204" pitchFamily="34" charset="0"/>
              </a:rPr>
              <a:t> </a:t>
            </a:r>
            <a:r>
              <a:rPr lang="en-IN" sz="1700" b="0" i="0" dirty="0" err="1">
                <a:solidFill>
                  <a:srgbClr val="444444"/>
                </a:solidFill>
                <a:effectLst/>
                <a:latin typeface="arial" panose="020B0604020202020204" pitchFamily="34" charset="0"/>
              </a:rPr>
              <a:t>Jinendra</a:t>
            </a:r>
            <a:r>
              <a:rPr lang="en-IN" sz="1700" b="0" i="0" dirty="0">
                <a:solidFill>
                  <a:srgbClr val="444444"/>
                </a:solidFill>
                <a:effectLst/>
                <a:latin typeface="arial" panose="020B0604020202020204" pitchFamily="34" charset="0"/>
              </a:rPr>
              <a:t> R, Jadhav </a:t>
            </a:r>
            <a:r>
              <a:rPr lang="en-IN" sz="1700" b="0" i="0" dirty="0" err="1">
                <a:solidFill>
                  <a:srgbClr val="444444"/>
                </a:solidFill>
                <a:effectLst/>
                <a:latin typeface="arial" panose="020B0604020202020204" pitchFamily="34" charset="0"/>
              </a:rPr>
              <a:t>Bhagyashri</a:t>
            </a:r>
            <a:r>
              <a:rPr lang="en-IN" sz="1700" b="0" i="0" dirty="0">
                <a:solidFill>
                  <a:srgbClr val="444444"/>
                </a:solidFill>
                <a:effectLst/>
                <a:latin typeface="arial" panose="020B0604020202020204" pitchFamily="34" charset="0"/>
              </a:rPr>
              <a:t> R, </a:t>
            </a:r>
            <a:r>
              <a:rPr lang="en-IN" sz="1700" b="0" i="0" dirty="0" err="1">
                <a:solidFill>
                  <a:srgbClr val="444444"/>
                </a:solidFill>
                <a:effectLst/>
                <a:latin typeface="arial" panose="020B0604020202020204" pitchFamily="34" charset="0"/>
              </a:rPr>
              <a:t>Gaidhani</a:t>
            </a:r>
            <a:r>
              <a:rPr lang="en-IN" sz="1700" b="0" i="0" dirty="0">
                <a:solidFill>
                  <a:srgbClr val="444444"/>
                </a:solidFill>
                <a:effectLst/>
                <a:latin typeface="arial" panose="020B0604020202020204" pitchFamily="34" charset="0"/>
              </a:rPr>
              <a:t> Pranav V, </a:t>
            </a:r>
            <a:r>
              <a:rPr lang="en-IN" sz="1700" b="0" i="0" dirty="0" err="1">
                <a:solidFill>
                  <a:srgbClr val="444444"/>
                </a:solidFill>
                <a:effectLst/>
                <a:latin typeface="arial" panose="020B0604020202020204" pitchFamily="34" charset="0"/>
              </a:rPr>
              <a:t>Vyavahare</a:t>
            </a:r>
            <a:r>
              <a:rPr lang="en-IN" sz="1700" b="0" i="0" dirty="0">
                <a:solidFill>
                  <a:srgbClr val="444444"/>
                </a:solidFill>
                <a:effectLst/>
                <a:latin typeface="arial" panose="020B0604020202020204" pitchFamily="34" charset="0"/>
              </a:rPr>
              <a:t> Seema U, </a:t>
            </a:r>
            <a:r>
              <a:rPr lang="en-IN" sz="1700" b="0" i="0" dirty="0" err="1">
                <a:solidFill>
                  <a:srgbClr val="444444"/>
                </a:solidFill>
                <a:effectLst/>
                <a:latin typeface="arial" panose="020B0604020202020204" pitchFamily="34" charset="0"/>
              </a:rPr>
              <a:t>AchaliyaParag</a:t>
            </a:r>
            <a:r>
              <a:rPr lang="en-IN" sz="1700" b="0" i="0" dirty="0">
                <a:solidFill>
                  <a:srgbClr val="444444"/>
                </a:solidFill>
                <a:effectLst/>
                <a:latin typeface="arial" panose="020B0604020202020204" pitchFamily="34" charset="0"/>
              </a:rPr>
              <a:t> N, 2012. </a:t>
            </a:r>
          </a:p>
          <a:p>
            <a:r>
              <a:rPr lang="en-IN" sz="1700" b="0" i="0" dirty="0">
                <a:solidFill>
                  <a:srgbClr val="444444"/>
                </a:solidFill>
                <a:effectLst/>
                <a:latin typeface="arial" panose="020B0604020202020204" pitchFamily="34" charset="0"/>
              </a:rPr>
              <a:t>[3] </a:t>
            </a:r>
            <a:r>
              <a:rPr lang="en-IN" sz="1700" b="0" i="0" dirty="0" err="1">
                <a:solidFill>
                  <a:srgbClr val="444444"/>
                </a:solidFill>
                <a:effectLst/>
                <a:latin typeface="arial" panose="020B0604020202020204" pitchFamily="34" charset="0"/>
              </a:rPr>
              <a:t>Iguide</a:t>
            </a:r>
            <a:r>
              <a:rPr lang="en-IN" sz="1700" b="0" i="0" dirty="0">
                <a:solidFill>
                  <a:srgbClr val="444444"/>
                </a:solidFill>
                <a:effectLst/>
                <a:latin typeface="arial" panose="020B0604020202020204" pitchFamily="34" charset="0"/>
              </a:rPr>
              <a:t> – Intelligent tour guiding system by T.G.I. </a:t>
            </a:r>
            <a:r>
              <a:rPr lang="en-IN" sz="1700" b="0" i="0" dirty="0" err="1">
                <a:solidFill>
                  <a:srgbClr val="444444"/>
                </a:solidFill>
                <a:effectLst/>
                <a:latin typeface="arial" panose="020B0604020202020204" pitchFamily="34" charset="0"/>
              </a:rPr>
              <a:t>Bingun</a:t>
            </a:r>
            <a:r>
              <a:rPr lang="en-IN" sz="1700" b="0" i="0" dirty="0">
                <a:solidFill>
                  <a:srgbClr val="444444"/>
                </a:solidFill>
                <a:effectLst/>
                <a:latin typeface="arial" panose="020B0604020202020204" pitchFamily="34" charset="0"/>
              </a:rPr>
              <a:t> a, C.M. </a:t>
            </a:r>
            <a:r>
              <a:rPr lang="en-IN" sz="1700" b="0" i="0" dirty="0" err="1">
                <a:solidFill>
                  <a:srgbClr val="444444"/>
                </a:solidFill>
                <a:effectLst/>
                <a:latin typeface="arial" panose="020B0604020202020204" pitchFamily="34" charset="0"/>
              </a:rPr>
              <a:t>Palliyaguru</a:t>
            </a:r>
            <a:r>
              <a:rPr lang="en-IN" sz="1700" b="0" i="0" dirty="0">
                <a:solidFill>
                  <a:srgbClr val="444444"/>
                </a:solidFill>
                <a:effectLst/>
                <a:latin typeface="arial" panose="020B0604020202020204" pitchFamily="34" charset="0"/>
              </a:rPr>
              <a:t> b, V.M.P. </a:t>
            </a:r>
            <a:r>
              <a:rPr lang="en-IN" sz="1700" b="0" i="0" dirty="0" err="1">
                <a:solidFill>
                  <a:srgbClr val="444444"/>
                </a:solidFill>
                <a:effectLst/>
                <a:latin typeface="arial" panose="020B0604020202020204" pitchFamily="34" charset="0"/>
              </a:rPr>
              <a:t>Godakandage</a:t>
            </a:r>
            <a:r>
              <a:rPr lang="en-IN" sz="1700" b="0" i="0" dirty="0">
                <a:solidFill>
                  <a:srgbClr val="444444"/>
                </a:solidFill>
                <a:effectLst/>
                <a:latin typeface="arial" panose="020B0604020202020204" pitchFamily="34" charset="0"/>
              </a:rPr>
              <a:t> c, K.K.A.W. </a:t>
            </a:r>
            <a:r>
              <a:rPr lang="en-IN" sz="1700" b="0" i="0" dirty="0" err="1">
                <a:solidFill>
                  <a:srgbClr val="444444"/>
                </a:solidFill>
                <a:effectLst/>
                <a:latin typeface="arial" panose="020B0604020202020204" pitchFamily="34" charset="0"/>
              </a:rPr>
              <a:t>Madhubhashana</a:t>
            </a:r>
            <a:r>
              <a:rPr lang="en-IN" sz="1700" b="0" i="0" dirty="0">
                <a:solidFill>
                  <a:srgbClr val="444444"/>
                </a:solidFill>
                <a:effectLst/>
                <a:latin typeface="arial" panose="020B0604020202020204" pitchFamily="34" charset="0"/>
              </a:rPr>
              <a:t> d, S.A.U.S. </a:t>
            </a:r>
            <a:r>
              <a:rPr lang="en-IN" sz="1700" b="0" i="0" dirty="0" err="1">
                <a:solidFill>
                  <a:srgbClr val="444444"/>
                </a:solidFill>
                <a:effectLst/>
                <a:latin typeface="arial" panose="020B0604020202020204" pitchFamily="34" charset="0"/>
              </a:rPr>
              <a:t>Samaratunge</a:t>
            </a:r>
            <a:r>
              <a:rPr lang="en-IN" sz="1700" b="0" i="0" dirty="0">
                <a:solidFill>
                  <a:srgbClr val="444444"/>
                </a:solidFill>
                <a:effectLst/>
                <a:latin typeface="arial" panose="020B0604020202020204" pitchFamily="34" charset="0"/>
              </a:rPr>
              <a:t> e, T.D. Perera, 2017. </a:t>
            </a:r>
          </a:p>
          <a:p>
            <a:r>
              <a:rPr lang="en-IN" sz="1700" b="0" i="0" dirty="0">
                <a:solidFill>
                  <a:srgbClr val="444444"/>
                </a:solidFill>
                <a:effectLst/>
                <a:latin typeface="arial" panose="020B0604020202020204" pitchFamily="34" charset="0"/>
              </a:rPr>
              <a:t>[4] Intelligent Tourist Information System by Krzysztof </a:t>
            </a:r>
            <a:r>
              <a:rPr lang="en-IN" sz="1700" b="0" i="0" dirty="0" err="1">
                <a:solidFill>
                  <a:srgbClr val="444444"/>
                </a:solidFill>
                <a:effectLst/>
                <a:latin typeface="arial" panose="020B0604020202020204" pitchFamily="34" charset="0"/>
              </a:rPr>
              <a:t>Jele</a:t>
            </a:r>
            <a:r>
              <a:rPr lang="en-IN" sz="1700" b="0" i="0" dirty="0">
                <a:solidFill>
                  <a:srgbClr val="444444"/>
                </a:solidFill>
                <a:effectLst/>
                <a:latin typeface="arial" panose="020B0604020202020204" pitchFamily="34" charset="0"/>
              </a:rPr>
              <a:t>?, 2008. </a:t>
            </a:r>
          </a:p>
          <a:p>
            <a:r>
              <a:rPr lang="en-IN" sz="1700" b="0" i="0" dirty="0">
                <a:solidFill>
                  <a:srgbClr val="444444"/>
                </a:solidFill>
                <a:effectLst/>
                <a:latin typeface="arial" panose="020B0604020202020204" pitchFamily="34" charset="0"/>
              </a:rPr>
              <a:t>[5] Android Based Tourist Guide System by Prof. S.S. Pawar, Pooja </a:t>
            </a:r>
            <a:r>
              <a:rPr lang="en-IN" sz="1700" b="0" i="0" dirty="0" err="1">
                <a:solidFill>
                  <a:srgbClr val="444444"/>
                </a:solidFill>
                <a:effectLst/>
                <a:latin typeface="arial" panose="020B0604020202020204" pitchFamily="34" charset="0"/>
              </a:rPr>
              <a:t>Chavhan</a:t>
            </a:r>
            <a:r>
              <a:rPr lang="en-IN" sz="1700" b="0" i="0" dirty="0">
                <a:solidFill>
                  <a:srgbClr val="444444"/>
                </a:solidFill>
                <a:effectLst/>
                <a:latin typeface="arial" panose="020B0604020202020204" pitchFamily="34" charset="0"/>
              </a:rPr>
              <a:t>, Arti Lohar, Ashwini Kadam and Priyanka </a:t>
            </a:r>
            <a:r>
              <a:rPr lang="en-IN" sz="1700" b="0" i="0" dirty="0" err="1">
                <a:solidFill>
                  <a:srgbClr val="444444"/>
                </a:solidFill>
                <a:effectLst/>
                <a:latin typeface="arial" panose="020B0604020202020204" pitchFamily="34" charset="0"/>
              </a:rPr>
              <a:t>Ranjane</a:t>
            </a:r>
            <a:r>
              <a:rPr lang="en-IN" sz="1700" b="0" i="0" dirty="0">
                <a:solidFill>
                  <a:srgbClr val="444444"/>
                </a:solidFill>
                <a:effectLst/>
                <a:latin typeface="arial" panose="020B0604020202020204" pitchFamily="34" charset="0"/>
              </a:rPr>
              <a:t>, 2016. </a:t>
            </a:r>
            <a:endParaRPr lang="en-IN" sz="1700" dirty="0"/>
          </a:p>
        </p:txBody>
      </p:sp>
    </p:spTree>
    <p:extLst>
      <p:ext uri="{BB962C8B-B14F-4D97-AF65-F5344CB8AC3E}">
        <p14:creationId xmlns:p14="http://schemas.microsoft.com/office/powerpoint/2010/main" val="9657412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36"/>
          <p:cNvSpPr txBox="1">
            <a:spLocks noGrp="1"/>
          </p:cNvSpPr>
          <p:nvPr>
            <p:ph type="ctrTitle" idx="4294967295"/>
          </p:nvPr>
        </p:nvSpPr>
        <p:spPr>
          <a:xfrm>
            <a:off x="1494764" y="1859790"/>
            <a:ext cx="7772400" cy="116046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600" b="1" dirty="0"/>
              <a:t>THANK YOU !</a:t>
            </a:r>
            <a:endParaRPr sz="66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pic>
        <p:nvPicPr>
          <p:cNvPr id="3" name="Picture 2" descr="Timeline&#10;&#10;Description automatically generated">
            <a:extLst>
              <a:ext uri="{FF2B5EF4-FFF2-40B4-BE49-F238E27FC236}">
                <a16:creationId xmlns:a16="http://schemas.microsoft.com/office/drawing/2014/main" id="{F279F374-9720-B851-547B-7F17500316B7}"/>
              </a:ext>
            </a:extLst>
          </p:cNvPr>
          <p:cNvPicPr>
            <a:picLocks noChangeAspect="1"/>
          </p:cNvPicPr>
          <p:nvPr/>
        </p:nvPicPr>
        <p:blipFill rotWithShape="1">
          <a:blip r:embed="rId3"/>
          <a:srcRect l="10940" t="640" r="37220" b="5386"/>
          <a:stretch/>
        </p:blipFill>
        <p:spPr>
          <a:xfrm>
            <a:off x="505584" y="2717958"/>
            <a:ext cx="2633472" cy="2425542"/>
          </a:xfrm>
          <a:prstGeom prst="rect">
            <a:avLst/>
          </a:prstGeom>
        </p:spPr>
      </p:pic>
      <p:sp>
        <p:nvSpPr>
          <p:cNvPr id="70" name="Google Shape;70;p12"/>
          <p:cNvSpPr txBox="1">
            <a:spLocks noGrp="1"/>
          </p:cNvSpPr>
          <p:nvPr>
            <p:ph type="ctrTitle"/>
          </p:nvPr>
        </p:nvSpPr>
        <p:spPr>
          <a:xfrm>
            <a:off x="1822320" y="1230330"/>
            <a:ext cx="6840563"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000" dirty="0"/>
              <a:t>A Comprehensive Guide </a:t>
            </a:r>
            <a:br>
              <a:rPr lang="en-GB" sz="4000" dirty="0"/>
            </a:br>
            <a:r>
              <a:rPr lang="en-GB" sz="4000" dirty="0"/>
              <a:t>to Global Tourism and Cultural navigation</a:t>
            </a:r>
            <a:endParaRPr sz="4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3" name="Google Shape;133;p1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t>ABSTRACT</a:t>
            </a:r>
            <a:endParaRPr sz="3200" b="1" dirty="0"/>
          </a:p>
        </p:txBody>
      </p:sp>
      <p:sp>
        <p:nvSpPr>
          <p:cNvPr id="132" name="Google Shape;132;p19"/>
          <p:cNvSpPr txBox="1">
            <a:spLocks noGrp="1"/>
          </p:cNvSpPr>
          <p:nvPr>
            <p:ph type="body" idx="1"/>
          </p:nvPr>
        </p:nvSpPr>
        <p:spPr>
          <a:xfrm>
            <a:off x="751219" y="1177756"/>
            <a:ext cx="7571700" cy="3147916"/>
          </a:xfrm>
          <a:prstGeom prst="rect">
            <a:avLst/>
          </a:prstGeom>
        </p:spPr>
        <p:txBody>
          <a:bodyPr spcFirstLastPara="1" wrap="square" lIns="91425" tIns="91425" rIns="91425" bIns="91425" anchor="t" anchorCtr="0">
            <a:noAutofit/>
          </a:bodyPr>
          <a:lstStyle/>
          <a:p>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An intelligent tourist guide employs advanced technologies such as artificial intelligence and data analytics to enhance the travel experience. </a:t>
            </a:r>
          </a:p>
          <a:p>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Utilizing location-based services, user preferences, and historical data, the system delivers personalized recommendations for attractions, dining, and activities.</a:t>
            </a:r>
          </a:p>
          <a:p>
            <a:r>
              <a:rPr lang="en-US" kern="100" dirty="0">
                <a:effectLst/>
                <a:latin typeface="Times New Roman" panose="02020603050405020304" pitchFamily="18" charset="0"/>
                <a:ea typeface="Calibri" panose="020F0502020204030204" pitchFamily="34" charset="0"/>
                <a:cs typeface="Times New Roman" panose="02020603050405020304" pitchFamily="18" charset="0"/>
              </a:rPr>
              <a:t> Real-time updates, interactive maps, and multi-modal transportation information contribute to a seamless and tailored journey, providing travelers with an intelligent and efficient guide to explore destinations.</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6192AF-2E4F-6870-1759-70ABA7F201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7B2993-6DBD-83D7-5FD4-2D0E5D0505F5}"/>
              </a:ext>
            </a:extLst>
          </p:cNvPr>
          <p:cNvSpPr>
            <a:spLocks noGrp="1"/>
          </p:cNvSpPr>
          <p:nvPr>
            <p:ph type="title"/>
          </p:nvPr>
        </p:nvSpPr>
        <p:spPr>
          <a:xfrm>
            <a:off x="786150" y="229743"/>
            <a:ext cx="7571700" cy="702600"/>
          </a:xfrm>
        </p:spPr>
        <p:txBody>
          <a:bodyPr/>
          <a:lstStyle/>
          <a:p>
            <a:pPr marL="38100"/>
            <a:r>
              <a:rPr lang="en-GB" sz="3200" b="1" dirty="0">
                <a:solidFill>
                  <a:schemeClr val="accent1"/>
                </a:solidFill>
                <a:latin typeface="Roboto Slab" panose="020B0604020202020204" charset="0"/>
                <a:ea typeface="Roboto Slab" panose="020B0604020202020204" charset="0"/>
              </a:rPr>
              <a:t>OBJECTIVES</a:t>
            </a:r>
            <a:endParaRPr lang="en-US" sz="3200" dirty="0">
              <a:latin typeface="Roboto Slab" panose="020B0604020202020204" charset="0"/>
              <a:ea typeface="Roboto Slab" panose="020B0604020202020204" charset="0"/>
            </a:endParaRPr>
          </a:p>
        </p:txBody>
      </p:sp>
      <p:sp>
        <p:nvSpPr>
          <p:cNvPr id="3" name="Text Placeholder 2">
            <a:extLst>
              <a:ext uri="{FF2B5EF4-FFF2-40B4-BE49-F238E27FC236}">
                <a16:creationId xmlns:a16="http://schemas.microsoft.com/office/drawing/2014/main" id="{A3DC58E1-17BD-A3FE-2C7E-0264B9DC5BD0}"/>
              </a:ext>
            </a:extLst>
          </p:cNvPr>
          <p:cNvSpPr>
            <a:spLocks noGrp="1"/>
          </p:cNvSpPr>
          <p:nvPr>
            <p:ph type="body" idx="1"/>
          </p:nvPr>
        </p:nvSpPr>
        <p:spPr>
          <a:xfrm>
            <a:off x="786150" y="1045230"/>
            <a:ext cx="7571700" cy="3573600"/>
          </a:xfrm>
        </p:spPr>
        <p:txBody>
          <a:bodyPr/>
          <a:lstStyle/>
          <a:p>
            <a:r>
              <a:rPr lang="en-GB" sz="2000" dirty="0"/>
              <a:t>A tourism guide system project aims to provide comprehensive information and assistance to </a:t>
            </a:r>
            <a:r>
              <a:rPr lang="en-GB" sz="2000" dirty="0" err="1"/>
              <a:t>travelers</a:t>
            </a:r>
            <a:r>
              <a:rPr lang="en-GB" sz="2000" dirty="0"/>
              <a:t> visiting a particular destination.</a:t>
            </a:r>
          </a:p>
          <a:p>
            <a:r>
              <a:rPr lang="en-GB" sz="2000" dirty="0"/>
              <a:t>For Accessing information and services, ensuring that </a:t>
            </a:r>
            <a:r>
              <a:rPr lang="en-GB" sz="2000" dirty="0" err="1"/>
              <a:t>travelers</a:t>
            </a:r>
            <a:r>
              <a:rPr lang="en-GB" sz="2000" dirty="0"/>
              <a:t> can navigate the system effortlessly.</a:t>
            </a:r>
          </a:p>
          <a:p>
            <a:r>
              <a:rPr lang="en-GB" sz="2000" dirty="0"/>
              <a:t>Offer detailed information about tourist attractions, historical sites, accommodations, restaurants, transportation options, local events.</a:t>
            </a:r>
          </a:p>
          <a:p>
            <a:r>
              <a:rPr lang="en-GB" sz="2000" dirty="0"/>
              <a:t>Provide content and support in multiple languages to cater to the diverse needs of </a:t>
            </a:r>
            <a:r>
              <a:rPr lang="en-GB" sz="2000" dirty="0" err="1"/>
              <a:t>travelers</a:t>
            </a:r>
            <a:r>
              <a:rPr lang="en-GB" sz="2000" dirty="0"/>
              <a:t> from different regions.</a:t>
            </a:r>
          </a:p>
        </p:txBody>
      </p:sp>
    </p:spTree>
    <p:extLst>
      <p:ext uri="{BB962C8B-B14F-4D97-AF65-F5344CB8AC3E}">
        <p14:creationId xmlns:p14="http://schemas.microsoft.com/office/powerpoint/2010/main" val="1152129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8F0B7-428F-7CCA-D44F-E6E5E39F6871}"/>
              </a:ext>
            </a:extLst>
          </p:cNvPr>
          <p:cNvSpPr>
            <a:spLocks noGrp="1"/>
          </p:cNvSpPr>
          <p:nvPr>
            <p:ph type="title"/>
          </p:nvPr>
        </p:nvSpPr>
        <p:spPr/>
        <p:txBody>
          <a:bodyPr/>
          <a:lstStyle/>
          <a:p>
            <a:pPr marL="38100"/>
            <a:r>
              <a:rPr lang="en-GB" sz="3200" b="1" dirty="0">
                <a:solidFill>
                  <a:schemeClr val="accent1"/>
                </a:solidFill>
                <a:latin typeface="Roboto Slab" panose="020B0604020202020204" charset="0"/>
                <a:ea typeface="Roboto Slab" panose="020B0604020202020204" charset="0"/>
              </a:rPr>
              <a:t>PROBLEM STATEMENT</a:t>
            </a:r>
            <a:endParaRPr lang="en-US" sz="3200" dirty="0">
              <a:latin typeface="Roboto Slab" panose="020B0604020202020204" charset="0"/>
              <a:ea typeface="Roboto Slab" panose="020B0604020202020204" charset="0"/>
            </a:endParaRPr>
          </a:p>
        </p:txBody>
      </p:sp>
      <p:sp>
        <p:nvSpPr>
          <p:cNvPr id="3" name="Text Placeholder 2">
            <a:extLst>
              <a:ext uri="{FF2B5EF4-FFF2-40B4-BE49-F238E27FC236}">
                <a16:creationId xmlns:a16="http://schemas.microsoft.com/office/drawing/2014/main" id="{79F13A54-05CB-13D3-841F-A1E859034759}"/>
              </a:ext>
            </a:extLst>
          </p:cNvPr>
          <p:cNvSpPr>
            <a:spLocks noGrp="1"/>
          </p:cNvSpPr>
          <p:nvPr>
            <p:ph type="body" idx="1"/>
          </p:nvPr>
        </p:nvSpPr>
        <p:spPr>
          <a:xfrm>
            <a:off x="786150" y="1873788"/>
            <a:ext cx="7571700" cy="1783812"/>
          </a:xfrm>
        </p:spPr>
        <p:txBody>
          <a:bodyPr/>
          <a:lstStyle/>
          <a:p>
            <a:r>
              <a:rPr lang="en-IN" sz="2000" dirty="0">
                <a:latin typeface="Times New Roman" panose="02020603050405020304" pitchFamily="18" charset="0"/>
                <a:cs typeface="Times New Roman" panose="02020603050405020304" pitchFamily="18" charset="0"/>
              </a:rPr>
              <a:t> Now a days tourism is booming globally and online tourist guide is one of the important factors which promote and assist tourism in many ways so intelligent tourist guide is one of the main needs in the modern day tourism.</a:t>
            </a:r>
            <a:endParaRPr lang="en-IN" sz="2000" dirty="0"/>
          </a:p>
        </p:txBody>
      </p:sp>
    </p:spTree>
    <p:extLst>
      <p:ext uri="{BB962C8B-B14F-4D97-AF65-F5344CB8AC3E}">
        <p14:creationId xmlns:p14="http://schemas.microsoft.com/office/powerpoint/2010/main" val="3794530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711BE4-FCD1-E8B5-093F-C3B27090E8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37B3A0-5235-B2D7-E318-12D4DF403C3B}"/>
              </a:ext>
            </a:extLst>
          </p:cNvPr>
          <p:cNvSpPr>
            <a:spLocks noGrp="1"/>
          </p:cNvSpPr>
          <p:nvPr>
            <p:ph type="title"/>
          </p:nvPr>
        </p:nvSpPr>
        <p:spPr/>
        <p:txBody>
          <a:bodyPr/>
          <a:lstStyle/>
          <a:p>
            <a:r>
              <a:rPr lang="en-IN" sz="3200" b="1" dirty="0"/>
              <a:t>LITERATURE SURVEY</a:t>
            </a:r>
            <a:endParaRPr lang="en-US" sz="3200" dirty="0"/>
          </a:p>
        </p:txBody>
      </p:sp>
      <p:graphicFrame>
        <p:nvGraphicFramePr>
          <p:cNvPr id="4" name="Table 3">
            <a:extLst>
              <a:ext uri="{FF2B5EF4-FFF2-40B4-BE49-F238E27FC236}">
                <a16:creationId xmlns:a16="http://schemas.microsoft.com/office/drawing/2014/main" id="{FEDB99C6-9928-13C8-CC0E-40A0E0CE8FF5}"/>
              </a:ext>
            </a:extLst>
          </p:cNvPr>
          <p:cNvGraphicFramePr>
            <a:graphicFrameLocks noGrp="1"/>
          </p:cNvGraphicFramePr>
          <p:nvPr>
            <p:extLst>
              <p:ext uri="{D42A27DB-BD31-4B8C-83A1-F6EECF244321}">
                <p14:modId xmlns:p14="http://schemas.microsoft.com/office/powerpoint/2010/main" val="1993906481"/>
              </p:ext>
            </p:extLst>
          </p:nvPr>
        </p:nvGraphicFramePr>
        <p:xfrm>
          <a:off x="1367169" y="1140647"/>
          <a:ext cx="5809938" cy="3573461"/>
        </p:xfrm>
        <a:graphic>
          <a:graphicData uri="http://schemas.openxmlformats.org/drawingml/2006/table">
            <a:tbl>
              <a:tblPr firstRow="1" firstCol="1" bandRow="1">
                <a:tableStyleId>{701FB10D-A61A-4DE4-8506-F670E7A89527}</a:tableStyleId>
              </a:tblPr>
              <a:tblGrid>
                <a:gridCol w="516927">
                  <a:extLst>
                    <a:ext uri="{9D8B030D-6E8A-4147-A177-3AD203B41FA5}">
                      <a16:colId xmlns:a16="http://schemas.microsoft.com/office/drawing/2014/main" val="901856196"/>
                    </a:ext>
                  </a:extLst>
                </a:gridCol>
                <a:gridCol w="2332894">
                  <a:extLst>
                    <a:ext uri="{9D8B030D-6E8A-4147-A177-3AD203B41FA5}">
                      <a16:colId xmlns:a16="http://schemas.microsoft.com/office/drawing/2014/main" val="758605044"/>
                    </a:ext>
                  </a:extLst>
                </a:gridCol>
                <a:gridCol w="1174784">
                  <a:extLst>
                    <a:ext uri="{9D8B030D-6E8A-4147-A177-3AD203B41FA5}">
                      <a16:colId xmlns:a16="http://schemas.microsoft.com/office/drawing/2014/main" val="1199372123"/>
                    </a:ext>
                  </a:extLst>
                </a:gridCol>
                <a:gridCol w="1785333">
                  <a:extLst>
                    <a:ext uri="{9D8B030D-6E8A-4147-A177-3AD203B41FA5}">
                      <a16:colId xmlns:a16="http://schemas.microsoft.com/office/drawing/2014/main" val="2321163034"/>
                    </a:ext>
                  </a:extLst>
                </a:gridCol>
              </a:tblGrid>
              <a:tr h="714692">
                <a:tc>
                  <a:txBody>
                    <a:bodyPr/>
                    <a:lstStyle/>
                    <a:p>
                      <a:pPr>
                        <a:lnSpc>
                          <a:spcPct val="115000"/>
                        </a:lnSpc>
                        <a:spcAft>
                          <a:spcPts val="1000"/>
                        </a:spcAft>
                      </a:pPr>
                      <a:r>
                        <a:rPr lang="en-US" sz="800" dirty="0">
                          <a:effectLst/>
                        </a:rPr>
                        <a:t>1</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dirty="0">
                          <a:effectLst/>
                        </a:rPr>
                        <a:t>A Systematic Literature Review of Tour Guide Performance</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Marceilla Suryana</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To be related to tourist satisfaction, tourist experience, behavior in the destination and the desire to revisit</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extLst>
                  <a:ext uri="{0D108BD9-81ED-4DB2-BD59-A6C34878D82A}">
                    <a16:rowId xmlns:a16="http://schemas.microsoft.com/office/drawing/2014/main" val="1238050633"/>
                  </a:ext>
                </a:extLst>
              </a:tr>
              <a:tr h="714692">
                <a:tc>
                  <a:txBody>
                    <a:bodyPr/>
                    <a:lstStyle/>
                    <a:p>
                      <a:pPr>
                        <a:lnSpc>
                          <a:spcPct val="115000"/>
                        </a:lnSpc>
                        <a:spcAft>
                          <a:spcPts val="100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2</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Tour Guide Performances, Tourist Satisfaction And Behavioural Intentions</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Syakier, W. A., &amp; Hanafiah, M. H.</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A Study On Tours In Kuala Lumpur City Centre. Journal of Quality Assurance in Hospitality and Tourism</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extLst>
                  <a:ext uri="{0D108BD9-81ED-4DB2-BD59-A6C34878D82A}">
                    <a16:rowId xmlns:a16="http://schemas.microsoft.com/office/drawing/2014/main" val="2183013768"/>
                  </a:ext>
                </a:extLst>
              </a:tr>
              <a:tr h="714692">
                <a:tc>
                  <a:txBody>
                    <a:bodyPr/>
                    <a:lstStyle/>
                    <a:p>
                      <a:pPr>
                        <a:lnSpc>
                          <a:spcPct val="115000"/>
                        </a:lnSpc>
                        <a:spcAft>
                          <a:spcPts val="100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3</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Tour guides’ performance and tourists’ immersion</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Hansen, A. H., &amp; Mossberg, L</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facilitating consumer immersion by performing a guide plus role. Scandinavian Journal of Hospitality and Tourism</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extLst>
                  <a:ext uri="{0D108BD9-81ED-4DB2-BD59-A6C34878D82A}">
                    <a16:rowId xmlns:a16="http://schemas.microsoft.com/office/drawing/2014/main" val="3522455976"/>
                  </a:ext>
                </a:extLst>
              </a:tr>
              <a:tr h="570058">
                <a:tc>
                  <a:txBody>
                    <a:bodyPr/>
                    <a:lstStyle/>
                    <a:p>
                      <a:pPr>
                        <a:lnSpc>
                          <a:spcPct val="115000"/>
                        </a:lnSpc>
                        <a:spcAft>
                          <a:spcPts val="100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4</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dirty="0">
                          <a:effectLst/>
                        </a:rPr>
                        <a:t>Virtual Tourist Guide</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Shila Jawale , Sakshi Jadhav, Priyanka Jaybhaye , Nikita Sonavale</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Virtual Tour, Android Based Guide Application, Gmap</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extLst>
                  <a:ext uri="{0D108BD9-81ED-4DB2-BD59-A6C34878D82A}">
                    <a16:rowId xmlns:a16="http://schemas.microsoft.com/office/drawing/2014/main" val="2584702108"/>
                  </a:ext>
                </a:extLst>
              </a:tr>
              <a:tr h="859327">
                <a:tc>
                  <a:txBody>
                    <a:bodyPr/>
                    <a:lstStyle/>
                    <a:p>
                      <a:pPr>
                        <a:lnSpc>
                          <a:spcPct val="115000"/>
                        </a:lnSpc>
                        <a:spcAft>
                          <a:spcPts val="100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5</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Virtual Reality Based Virtual Tour of College Using Unity 3D</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a:effectLst/>
                        </a:rPr>
                        <a:t>Chaisoong, U., &amp; Tirakoat, S</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tc>
                  <a:txBody>
                    <a:bodyPr/>
                    <a:lstStyle/>
                    <a:p>
                      <a:pPr>
                        <a:lnSpc>
                          <a:spcPct val="115000"/>
                        </a:lnSpc>
                        <a:spcAft>
                          <a:spcPts val="1000"/>
                        </a:spcAft>
                      </a:pPr>
                      <a:r>
                        <a:rPr lang="en-US" sz="800" dirty="0">
                          <a:effectLst/>
                        </a:rPr>
                        <a:t>The proposed system virtual tour of college specifically on Unity3D which provides virtual view of college infrastructure</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1451" marR="51451" marT="0" marB="0"/>
                </a:tc>
                <a:extLst>
                  <a:ext uri="{0D108BD9-81ED-4DB2-BD59-A6C34878D82A}">
                    <a16:rowId xmlns:a16="http://schemas.microsoft.com/office/drawing/2014/main" val="3513328362"/>
                  </a:ext>
                </a:extLst>
              </a:tr>
            </a:tbl>
          </a:graphicData>
        </a:graphic>
      </p:graphicFrame>
    </p:spTree>
    <p:extLst>
      <p:ext uri="{BB962C8B-B14F-4D97-AF65-F5344CB8AC3E}">
        <p14:creationId xmlns:p14="http://schemas.microsoft.com/office/powerpoint/2010/main" val="2620644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2F549-49E1-D4F0-0F46-10E7F93A60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123956-0D66-C21D-9D79-41215CDD12EA}"/>
              </a:ext>
            </a:extLst>
          </p:cNvPr>
          <p:cNvSpPr>
            <a:spLocks noGrp="1"/>
          </p:cNvSpPr>
          <p:nvPr>
            <p:ph type="title"/>
          </p:nvPr>
        </p:nvSpPr>
        <p:spPr/>
        <p:txBody>
          <a:bodyPr/>
          <a:lstStyle/>
          <a:p>
            <a:r>
              <a:rPr lang="en-IN" sz="3200" b="1" dirty="0"/>
              <a:t>LITERATURE SURVEY</a:t>
            </a:r>
            <a:endParaRPr lang="en-US" sz="3200" dirty="0"/>
          </a:p>
        </p:txBody>
      </p:sp>
      <p:graphicFrame>
        <p:nvGraphicFramePr>
          <p:cNvPr id="3" name="Table 2">
            <a:extLst>
              <a:ext uri="{FF2B5EF4-FFF2-40B4-BE49-F238E27FC236}">
                <a16:creationId xmlns:a16="http://schemas.microsoft.com/office/drawing/2014/main" id="{6D1EAA9E-69BE-CC3A-33F7-5BDD5AA35BE1}"/>
              </a:ext>
            </a:extLst>
          </p:cNvPr>
          <p:cNvGraphicFramePr>
            <a:graphicFrameLocks noGrp="1"/>
          </p:cNvGraphicFramePr>
          <p:nvPr>
            <p:extLst>
              <p:ext uri="{D42A27DB-BD31-4B8C-83A1-F6EECF244321}">
                <p14:modId xmlns:p14="http://schemas.microsoft.com/office/powerpoint/2010/main" val="2759008088"/>
              </p:ext>
            </p:extLst>
          </p:nvPr>
        </p:nvGraphicFramePr>
        <p:xfrm>
          <a:off x="1537982" y="1086082"/>
          <a:ext cx="5866791" cy="3578595"/>
        </p:xfrm>
        <a:graphic>
          <a:graphicData uri="http://schemas.openxmlformats.org/drawingml/2006/table">
            <a:tbl>
              <a:tblPr firstRow="1" firstCol="1" bandRow="1">
                <a:tableStyleId>{701FB10D-A61A-4DE4-8506-F670E7A89527}</a:tableStyleId>
              </a:tblPr>
              <a:tblGrid>
                <a:gridCol w="565155">
                  <a:extLst>
                    <a:ext uri="{9D8B030D-6E8A-4147-A177-3AD203B41FA5}">
                      <a16:colId xmlns:a16="http://schemas.microsoft.com/office/drawing/2014/main" val="1581232900"/>
                    </a:ext>
                  </a:extLst>
                </a:gridCol>
                <a:gridCol w="2550548">
                  <a:extLst>
                    <a:ext uri="{9D8B030D-6E8A-4147-A177-3AD203B41FA5}">
                      <a16:colId xmlns:a16="http://schemas.microsoft.com/office/drawing/2014/main" val="3585081573"/>
                    </a:ext>
                  </a:extLst>
                </a:gridCol>
                <a:gridCol w="1284390">
                  <a:extLst>
                    <a:ext uri="{9D8B030D-6E8A-4147-A177-3AD203B41FA5}">
                      <a16:colId xmlns:a16="http://schemas.microsoft.com/office/drawing/2014/main" val="3018910726"/>
                    </a:ext>
                  </a:extLst>
                </a:gridCol>
                <a:gridCol w="1466698">
                  <a:extLst>
                    <a:ext uri="{9D8B030D-6E8A-4147-A177-3AD203B41FA5}">
                      <a16:colId xmlns:a16="http://schemas.microsoft.com/office/drawing/2014/main" val="1332904848"/>
                    </a:ext>
                  </a:extLst>
                </a:gridCol>
              </a:tblGrid>
              <a:tr h="825899">
                <a:tc>
                  <a:txBody>
                    <a:bodyPr/>
                    <a:lstStyle/>
                    <a:p>
                      <a:pPr>
                        <a:lnSpc>
                          <a:spcPct val="115000"/>
                        </a:lnSpc>
                        <a:spcAft>
                          <a:spcPts val="100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6</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Design and Implementation of Threedimensional Virtual Tour Guide Training System Based on Unity3D</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 Burta, A., Szabo, R., &amp; Gontean</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provides a training environment with strong interactivity and immersion for the trainers, enabling them to "go to" the scenic spot</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extLst>
                  <a:ext uri="{0D108BD9-81ED-4DB2-BD59-A6C34878D82A}">
                    <a16:rowId xmlns:a16="http://schemas.microsoft.com/office/drawing/2014/main" val="2727200493"/>
                  </a:ext>
                </a:extLst>
              </a:tr>
              <a:tr h="686891">
                <a:tc>
                  <a:txBody>
                    <a:bodyPr/>
                    <a:lstStyle/>
                    <a:p>
                      <a:pPr>
                        <a:lnSpc>
                          <a:spcPct val="115000"/>
                        </a:lnSpc>
                        <a:spcAft>
                          <a:spcPts val="100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7</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TOURIST GUIDE APPLICATION (CHAR DHAM YATRA &amp; OTHER PLACES) IN UTTARAKHAND STATE</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Yogendra Singh Chawda</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To provide a search platform where a tourist can find their tour places according to their choices.</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extLst>
                  <a:ext uri="{0D108BD9-81ED-4DB2-BD59-A6C34878D82A}">
                    <a16:rowId xmlns:a16="http://schemas.microsoft.com/office/drawing/2014/main" val="83923510"/>
                  </a:ext>
                </a:extLst>
              </a:tr>
              <a:tr h="686891">
                <a:tc>
                  <a:txBody>
                    <a:bodyPr/>
                    <a:lstStyle/>
                    <a:p>
                      <a:pPr>
                        <a:lnSpc>
                          <a:spcPct val="115000"/>
                        </a:lnSpc>
                        <a:spcAft>
                          <a:spcPts val="100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8</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An innovative mobile electronic tourist guide application1</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M. Kenteris, D. Gavalas and D. Economou</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To promote responsible and interesting tourism so that people can enjoy their holidays at their favourable places</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extLst>
                  <a:ext uri="{0D108BD9-81ED-4DB2-BD59-A6C34878D82A}">
                    <a16:rowId xmlns:a16="http://schemas.microsoft.com/office/drawing/2014/main" val="512693612"/>
                  </a:ext>
                </a:extLst>
              </a:tr>
              <a:tr h="686891">
                <a:tc>
                  <a:txBody>
                    <a:bodyPr/>
                    <a:lstStyle/>
                    <a:p>
                      <a:pPr>
                        <a:lnSpc>
                          <a:spcPct val="115000"/>
                        </a:lnSpc>
                        <a:spcAft>
                          <a:spcPts val="100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9</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A multiplatform mobile application tourist guide exemplar</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M. Kenteris, D. Gavalas and D. Economou</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To develop tourism with different cultures so that they enrich the tourism experience and build pride.</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extLst>
                  <a:ext uri="{0D108BD9-81ED-4DB2-BD59-A6C34878D82A}">
                    <a16:rowId xmlns:a16="http://schemas.microsoft.com/office/drawing/2014/main" val="2178382314"/>
                  </a:ext>
                </a:extLst>
              </a:tr>
              <a:tr h="686891">
                <a:tc>
                  <a:txBody>
                    <a:bodyPr/>
                    <a:lstStyle/>
                    <a:p>
                      <a:pPr>
                        <a:lnSpc>
                          <a:spcPct val="115000"/>
                        </a:lnSpc>
                        <a:spcAft>
                          <a:spcPts val="1000"/>
                        </a:spcAft>
                      </a:pPr>
                      <a:r>
                        <a:rPr lang="en-US" sz="800" dirty="0">
                          <a:effectLst/>
                        </a:rPr>
                        <a:t>10</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Go.Travel – A Smart Tourism Guide Mobile Application</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a:effectLst/>
                        </a:rPr>
                        <a:t>Wong Yit Meng, Abdul Samad Bin Shibghatullah, Kasthuri Subaramaniam</a:t>
                      </a:r>
                      <a:endParaRPr lang="en-IN" sz="80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tc>
                  <a:txBody>
                    <a:bodyPr/>
                    <a:lstStyle/>
                    <a:p>
                      <a:pPr>
                        <a:lnSpc>
                          <a:spcPct val="115000"/>
                        </a:lnSpc>
                        <a:spcAft>
                          <a:spcPts val="1000"/>
                        </a:spcAft>
                      </a:pPr>
                      <a:r>
                        <a:rPr lang="en-US" sz="800" dirty="0">
                          <a:effectLst/>
                        </a:rPr>
                        <a:t>This enables visitors to Malaysia to take advantage of tourism-related services to enhance their travels</a:t>
                      </a:r>
                      <a:endParaRPr lang="en-IN"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9450" marR="49450" marT="0" marB="0"/>
                </a:tc>
                <a:extLst>
                  <a:ext uri="{0D108BD9-81ED-4DB2-BD59-A6C34878D82A}">
                    <a16:rowId xmlns:a16="http://schemas.microsoft.com/office/drawing/2014/main" val="3806696375"/>
                  </a:ext>
                </a:extLst>
              </a:tr>
            </a:tbl>
          </a:graphicData>
        </a:graphic>
      </p:graphicFrame>
    </p:spTree>
    <p:extLst>
      <p:ext uri="{BB962C8B-B14F-4D97-AF65-F5344CB8AC3E}">
        <p14:creationId xmlns:p14="http://schemas.microsoft.com/office/powerpoint/2010/main" val="2377694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8F0B7-428F-7CCA-D44F-E6E5E39F6871}"/>
              </a:ext>
            </a:extLst>
          </p:cNvPr>
          <p:cNvSpPr>
            <a:spLocks noGrp="1"/>
          </p:cNvSpPr>
          <p:nvPr>
            <p:ph type="title"/>
          </p:nvPr>
        </p:nvSpPr>
        <p:spPr/>
        <p:txBody>
          <a:bodyPr/>
          <a:lstStyle/>
          <a:p>
            <a:pPr marL="38100"/>
            <a:r>
              <a:rPr lang="en-GB" sz="3200" b="1" dirty="0">
                <a:solidFill>
                  <a:schemeClr val="accent1"/>
                </a:solidFill>
                <a:latin typeface="Roboto Slab" panose="020B0604020202020204" charset="0"/>
                <a:ea typeface="Roboto Slab" panose="020B0604020202020204" charset="0"/>
              </a:rPr>
              <a:t>PROPOSED SYSTEM</a:t>
            </a:r>
            <a:endParaRPr lang="en-US" sz="3200" dirty="0">
              <a:latin typeface="Roboto Slab" panose="020B0604020202020204" charset="0"/>
              <a:ea typeface="Roboto Slab" panose="020B0604020202020204" charset="0"/>
            </a:endParaRPr>
          </a:p>
        </p:txBody>
      </p:sp>
      <p:sp>
        <p:nvSpPr>
          <p:cNvPr id="3" name="Text Placeholder 2">
            <a:extLst>
              <a:ext uri="{FF2B5EF4-FFF2-40B4-BE49-F238E27FC236}">
                <a16:creationId xmlns:a16="http://schemas.microsoft.com/office/drawing/2014/main" id="{79F13A54-05CB-13D3-841F-A1E859034759}"/>
              </a:ext>
            </a:extLst>
          </p:cNvPr>
          <p:cNvSpPr>
            <a:spLocks noGrp="1"/>
          </p:cNvSpPr>
          <p:nvPr>
            <p:ph type="body" idx="1"/>
          </p:nvPr>
        </p:nvSpPr>
        <p:spPr/>
        <p:txBody>
          <a:bodyPr/>
          <a:lstStyle/>
          <a:p>
            <a:r>
              <a:rPr lang="en-GB" sz="2000" dirty="0"/>
              <a:t>Users can create accounts or log in using social media credentials.</a:t>
            </a:r>
          </a:p>
          <a:p>
            <a:r>
              <a:rPr lang="en-GB" sz="2000" dirty="0"/>
              <a:t>Users can search for destinations, attractions, accommodations, and activities based on various criteria such as location, category, ratings, and reviews.</a:t>
            </a:r>
          </a:p>
          <a:p>
            <a:r>
              <a:rPr lang="en-GB" sz="2000" dirty="0"/>
              <a:t>Personalized itinerary planning based on user preferences, interests, budget, and available time.</a:t>
            </a:r>
          </a:p>
          <a:p>
            <a:r>
              <a:rPr lang="en-GB" sz="2000" dirty="0"/>
              <a:t>Users can provide feedback, report issues, or seek assistance through the website.</a:t>
            </a:r>
            <a:endParaRPr lang="en-IN" sz="2000" dirty="0"/>
          </a:p>
        </p:txBody>
      </p:sp>
    </p:spTree>
    <p:extLst>
      <p:ext uri="{BB962C8B-B14F-4D97-AF65-F5344CB8AC3E}">
        <p14:creationId xmlns:p14="http://schemas.microsoft.com/office/powerpoint/2010/main" val="37408641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6192AF-2E4F-6870-1759-70ABA7F201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7B2993-6DBD-83D7-5FD4-2D0E5D0505F5}"/>
              </a:ext>
            </a:extLst>
          </p:cNvPr>
          <p:cNvSpPr>
            <a:spLocks noGrp="1"/>
          </p:cNvSpPr>
          <p:nvPr>
            <p:ph type="title"/>
          </p:nvPr>
        </p:nvSpPr>
        <p:spPr>
          <a:xfrm>
            <a:off x="786150" y="229743"/>
            <a:ext cx="7571700" cy="702600"/>
          </a:xfrm>
        </p:spPr>
        <p:txBody>
          <a:bodyPr/>
          <a:lstStyle/>
          <a:p>
            <a:pPr marL="38100"/>
            <a:r>
              <a:rPr lang="en-GB" sz="3200" b="1" dirty="0">
                <a:solidFill>
                  <a:schemeClr val="accent1"/>
                </a:solidFill>
                <a:latin typeface="Roboto Slab" panose="020B0604020202020204" charset="0"/>
                <a:ea typeface="Roboto Slab" panose="020B0604020202020204" charset="0"/>
              </a:rPr>
              <a:t>DATA COLLECTION</a:t>
            </a:r>
            <a:endParaRPr lang="en-US" sz="3200" dirty="0">
              <a:latin typeface="Roboto Slab" panose="020B0604020202020204" charset="0"/>
              <a:ea typeface="Roboto Slab" panose="020B0604020202020204" charset="0"/>
            </a:endParaRPr>
          </a:p>
        </p:txBody>
      </p:sp>
      <p:sp>
        <p:nvSpPr>
          <p:cNvPr id="3" name="Text Placeholder 2">
            <a:extLst>
              <a:ext uri="{FF2B5EF4-FFF2-40B4-BE49-F238E27FC236}">
                <a16:creationId xmlns:a16="http://schemas.microsoft.com/office/drawing/2014/main" id="{A3DC58E1-17BD-A3FE-2C7E-0264B9DC5BD0}"/>
              </a:ext>
            </a:extLst>
          </p:cNvPr>
          <p:cNvSpPr>
            <a:spLocks noGrp="1"/>
          </p:cNvSpPr>
          <p:nvPr>
            <p:ph type="body" idx="1"/>
          </p:nvPr>
        </p:nvSpPr>
        <p:spPr>
          <a:xfrm>
            <a:off x="1266123" y="1024209"/>
            <a:ext cx="7571700" cy="3573600"/>
          </a:xfrm>
        </p:spPr>
        <p:txBody>
          <a:bodyPr/>
          <a:lstStyle/>
          <a:p>
            <a:r>
              <a:rPr lang="en-GB" sz="1600" b="1" dirty="0"/>
              <a:t>Publicly Available Data</a:t>
            </a:r>
          </a:p>
          <a:p>
            <a:pPr marL="76200" indent="0" algn="just">
              <a:buNone/>
            </a:pPr>
            <a:r>
              <a:rPr lang="en-GB" sz="1600" dirty="0"/>
              <a:t>                     </a:t>
            </a:r>
            <a:r>
              <a:rPr lang="en-GB" sz="1400" dirty="0"/>
              <a:t>Government Tourism Websites</a:t>
            </a:r>
          </a:p>
          <a:p>
            <a:pPr marL="76200" indent="0" algn="just">
              <a:buNone/>
            </a:pPr>
            <a:r>
              <a:rPr lang="en-GB" sz="1400" dirty="0"/>
              <a:t>                        OpenStreetMap (OSM)</a:t>
            </a:r>
          </a:p>
          <a:p>
            <a:pPr marL="76200" indent="0" algn="just">
              <a:buNone/>
            </a:pPr>
            <a:r>
              <a:rPr lang="en-GB" sz="1400" dirty="0"/>
              <a:t>                        Travel Associations &amp; Industry Reports </a:t>
            </a:r>
          </a:p>
          <a:p>
            <a:r>
              <a:rPr lang="en-GB" sz="1600" b="1" dirty="0"/>
              <a:t>Web Scraping</a:t>
            </a:r>
          </a:p>
          <a:p>
            <a:pPr marL="76200" indent="0">
              <a:buNone/>
            </a:pPr>
            <a:r>
              <a:rPr lang="en-GB" sz="1600" dirty="0"/>
              <a:t>                    </a:t>
            </a:r>
            <a:r>
              <a:rPr lang="en-GB" sz="1400" dirty="0"/>
              <a:t>Blogs</a:t>
            </a:r>
          </a:p>
          <a:p>
            <a:pPr marL="76200" indent="0">
              <a:buNone/>
            </a:pPr>
            <a:r>
              <a:rPr lang="en-GB" sz="1400" dirty="0"/>
              <a:t>                        Review sites</a:t>
            </a:r>
          </a:p>
          <a:p>
            <a:pPr marL="76200" indent="0">
              <a:buNone/>
            </a:pPr>
            <a:r>
              <a:rPr lang="en-GB" sz="1400" dirty="0"/>
              <a:t>                        Local business website                 </a:t>
            </a:r>
          </a:p>
          <a:p>
            <a:r>
              <a:rPr lang="en-GB" sz="1600" b="1" dirty="0"/>
              <a:t>Surveys &amp; User-Generated Content</a:t>
            </a:r>
          </a:p>
          <a:p>
            <a:pPr marL="76200" indent="0">
              <a:buNone/>
            </a:pPr>
            <a:r>
              <a:rPr lang="en-GB" sz="1600" b="1" dirty="0"/>
              <a:t>                    </a:t>
            </a:r>
            <a:r>
              <a:rPr lang="en-GB" sz="1400" dirty="0"/>
              <a:t>Tourist Surveys</a:t>
            </a:r>
          </a:p>
          <a:p>
            <a:pPr marL="76200" indent="0">
              <a:buNone/>
            </a:pPr>
            <a:r>
              <a:rPr lang="en-GB" sz="1400" dirty="0"/>
              <a:t>                        Social Media Analysis</a:t>
            </a:r>
          </a:p>
          <a:p>
            <a:pPr marL="76200" indent="0">
              <a:buNone/>
            </a:pPr>
            <a:r>
              <a:rPr lang="en-GB" sz="1400" dirty="0"/>
              <a:t>                        Reviews &amp; Ratings </a:t>
            </a:r>
          </a:p>
        </p:txBody>
      </p:sp>
    </p:spTree>
    <p:extLst>
      <p:ext uri="{BB962C8B-B14F-4D97-AF65-F5344CB8AC3E}">
        <p14:creationId xmlns:p14="http://schemas.microsoft.com/office/powerpoint/2010/main" val="3068930576"/>
      </p:ext>
    </p:extLst>
  </p:cSld>
  <p:clrMapOvr>
    <a:masterClrMapping/>
  </p:clrMapOvr>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843</TotalTime>
  <Words>973</Words>
  <Application>Microsoft Office PowerPoint</Application>
  <PresentationFormat>On-screen Show (16:9)</PresentationFormat>
  <Paragraphs>101</Paragraphs>
  <Slides>15</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Calibri</vt:lpstr>
      <vt:lpstr>Times New Roman</vt:lpstr>
      <vt:lpstr>Roboto Slab</vt:lpstr>
      <vt:lpstr>Source Sans Pro</vt:lpstr>
      <vt:lpstr>Arial</vt:lpstr>
      <vt:lpstr>Arial</vt:lpstr>
      <vt:lpstr>Arial Rounded MT Bold</vt:lpstr>
      <vt:lpstr>Cordelia template</vt:lpstr>
      <vt:lpstr>DEPARTMENT OF ARTIFICIAL INTELLIGENCE &amp; DATA SCIENCE</vt:lpstr>
      <vt:lpstr>A Comprehensive Guide  to Global Tourism and Cultural navigation</vt:lpstr>
      <vt:lpstr>ABSTRACT</vt:lpstr>
      <vt:lpstr>OBJECTIVES</vt:lpstr>
      <vt:lpstr>PROBLEM STATEMENT</vt:lpstr>
      <vt:lpstr>LITERATURE SURVEY</vt:lpstr>
      <vt:lpstr>LITERATURE SURVEY</vt:lpstr>
      <vt:lpstr>PROPOSED SYSTEM</vt:lpstr>
      <vt:lpstr>DATA COLLECTION</vt:lpstr>
      <vt:lpstr>METHODOLOGY</vt:lpstr>
      <vt:lpstr>IMPLEMENTATION</vt:lpstr>
      <vt:lpstr>IMPLEMENTATION</vt:lpstr>
      <vt:lpstr>RESULTS &amp; FUTURE STEPS</vt:lpstr>
      <vt:lpstr>REFERENCES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KAVIN K V</cp:lastModifiedBy>
  <cp:revision>35</cp:revision>
  <cp:lastPrinted>2022-09-16T05:54:24Z</cp:lastPrinted>
  <dcterms:modified xsi:type="dcterms:W3CDTF">2024-03-23T05:06:47Z</dcterms:modified>
</cp:coreProperties>
</file>